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78" r:id="rId5"/>
    <p:sldId id="266" r:id="rId6"/>
    <p:sldId id="267" r:id="rId7"/>
  </p:sldIdLst>
  <p:sldSz cx="18288000" cy="10287000"/>
  <p:notesSz cx="6858000" cy="9144000"/>
  <p:embeddedFontLst>
    <p:embeddedFont>
      <p:font typeface="Futura" panose="02020800000000000000" charset="0"/>
      <p:regular r:id="rId8"/>
      <p:bold r:id="rId9"/>
    </p:embeddedFont>
    <p:embeddedFont>
      <p:font typeface="Horizon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361988-0712-1645-DB49-0A4C45DF1FD3}" v="638" dt="2025-04-01T08:34:45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82" autoAdjust="0"/>
    <p:restoredTop sz="94622" autoAdjust="0"/>
  </p:normalViewPr>
  <p:slideViewPr>
    <p:cSldViewPr>
      <p:cViewPr varScale="1">
        <p:scale>
          <a:sx n="79" d="100"/>
          <a:sy n="79" d="100"/>
        </p:scale>
        <p:origin x="269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9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6724" y="1028700"/>
            <a:ext cx="10094553" cy="8229600"/>
          </a:xfrm>
          <a:custGeom>
            <a:avLst/>
            <a:gdLst/>
            <a:ahLst/>
            <a:cxnLst/>
            <a:rect l="l" t="t" r="r" b="b"/>
            <a:pathLst>
              <a:path w="10094553" h="8229600">
                <a:moveTo>
                  <a:pt x="0" y="0"/>
                </a:moveTo>
                <a:lnTo>
                  <a:pt x="10094552" y="0"/>
                </a:lnTo>
                <a:lnTo>
                  <a:pt x="100945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3758248"/>
            <a:ext cx="18288000" cy="203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05"/>
              </a:lnSpc>
            </a:pPr>
            <a:r>
              <a:rPr lang="en-US" sz="15100" dirty="0" err="1">
                <a:solidFill>
                  <a:srgbClr val="FFFFFF"/>
                </a:solidFill>
                <a:latin typeface="Horizon"/>
                <a:ea typeface="+mn-lt"/>
                <a:cs typeface="+mn-lt"/>
              </a:rPr>
              <a:t>Уеб</a:t>
            </a:r>
            <a:r>
              <a:rPr lang="en-US" sz="15100" dirty="0">
                <a:solidFill>
                  <a:srgbClr val="FFFFFF"/>
                </a:solidFill>
                <a:latin typeface="Horizon"/>
                <a:ea typeface="+mn-lt"/>
                <a:cs typeface="+mn-lt"/>
              </a:rPr>
              <a:t> </a:t>
            </a:r>
            <a:r>
              <a:rPr lang="en-US" sz="15100" dirty="0" err="1">
                <a:solidFill>
                  <a:srgbClr val="FFFFFF"/>
                </a:solidFill>
                <a:latin typeface="Horizon"/>
                <a:ea typeface="+mn-lt"/>
                <a:cs typeface="+mn-lt"/>
              </a:rPr>
              <a:t>платформа</a:t>
            </a:r>
            <a:endParaRPr lang="en-US" sz="15100" dirty="0" err="1">
              <a:solidFill>
                <a:srgbClr val="FFFFFF"/>
              </a:solidFill>
              <a:latin typeface="Horizon"/>
              <a:ea typeface="Calibri"/>
              <a:cs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8B77B-66F7-D7F3-40D5-8B43338314C9}"/>
              </a:ext>
            </a:extLst>
          </p:cNvPr>
          <p:cNvGrpSpPr/>
          <p:nvPr/>
        </p:nvGrpSpPr>
        <p:grpSpPr>
          <a:xfrm>
            <a:off x="235098" y="411038"/>
            <a:ext cx="6934515" cy="3835380"/>
            <a:chOff x="235098" y="411038"/>
            <a:chExt cx="6934515" cy="3835380"/>
          </a:xfrm>
        </p:grpSpPr>
        <p:sp>
          <p:nvSpPr>
            <p:cNvPr id="4" name="Freeform 4"/>
            <p:cNvSpPr/>
            <p:nvPr/>
          </p:nvSpPr>
          <p:spPr>
            <a:xfrm>
              <a:off x="235098" y="411038"/>
              <a:ext cx="6405645" cy="3835380"/>
            </a:xfrm>
            <a:custGeom>
              <a:avLst/>
              <a:gdLst/>
              <a:ahLst/>
              <a:cxnLst/>
              <a:rect l="l" t="t" r="r" b="b"/>
              <a:pathLst>
                <a:path w="6405645" h="3835380">
                  <a:moveTo>
                    <a:pt x="0" y="0"/>
                  </a:moveTo>
                  <a:lnTo>
                    <a:pt x="6405645" y="0"/>
                  </a:lnTo>
                  <a:lnTo>
                    <a:pt x="6405645" y="3835380"/>
                  </a:lnTo>
                  <a:lnTo>
                    <a:pt x="0" y="3835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682715" y="729913"/>
              <a:ext cx="1486898" cy="1598816"/>
            </a:xfrm>
            <a:custGeom>
              <a:avLst/>
              <a:gdLst/>
              <a:ahLst/>
              <a:cxnLst/>
              <a:rect l="l" t="t" r="r" b="b"/>
              <a:pathLst>
                <a:path w="1486898" h="1598816">
                  <a:moveTo>
                    <a:pt x="0" y="0"/>
                  </a:moveTo>
                  <a:lnTo>
                    <a:pt x="1486899" y="0"/>
                  </a:lnTo>
                  <a:lnTo>
                    <a:pt x="1486899" y="1598815"/>
                  </a:lnTo>
                  <a:lnTo>
                    <a:pt x="0" y="1598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4695367" y="5143500"/>
            <a:ext cx="3070670" cy="4114800"/>
          </a:xfrm>
          <a:custGeom>
            <a:avLst/>
            <a:gdLst/>
            <a:ahLst/>
            <a:cxnLst/>
            <a:rect l="l" t="t" r="r" b="b"/>
            <a:pathLst>
              <a:path w="3070670" h="4114800">
                <a:moveTo>
                  <a:pt x="0" y="0"/>
                </a:moveTo>
                <a:lnTo>
                  <a:pt x="3070670" y="0"/>
                </a:lnTo>
                <a:lnTo>
                  <a:pt x="30706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566322" y="9245048"/>
            <a:ext cx="3572118" cy="1371351"/>
            <a:chOff x="0" y="-33338"/>
            <a:chExt cx="599087" cy="1943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9087" cy="127713"/>
            </a:xfrm>
            <a:custGeom>
              <a:avLst/>
              <a:gdLst/>
              <a:ahLst/>
              <a:cxnLst/>
              <a:rect l="l" t="t" r="r" b="b"/>
              <a:pathLst>
                <a:path w="599087" h="127713">
                  <a:moveTo>
                    <a:pt x="63857" y="0"/>
                  </a:moveTo>
                  <a:lnTo>
                    <a:pt x="535230" y="0"/>
                  </a:lnTo>
                  <a:cubicBezTo>
                    <a:pt x="570497" y="0"/>
                    <a:pt x="599087" y="28590"/>
                    <a:pt x="599087" y="63857"/>
                  </a:cubicBezTo>
                  <a:lnTo>
                    <a:pt x="599087" y="63857"/>
                  </a:lnTo>
                  <a:cubicBezTo>
                    <a:pt x="599087" y="99124"/>
                    <a:pt x="570497" y="127713"/>
                    <a:pt x="535230" y="127713"/>
                  </a:cubicBezTo>
                  <a:lnTo>
                    <a:pt x="63857" y="127713"/>
                  </a:lnTo>
                  <a:cubicBezTo>
                    <a:pt x="28590" y="127713"/>
                    <a:pt x="0" y="99124"/>
                    <a:pt x="0" y="63857"/>
                  </a:cubicBezTo>
                  <a:lnTo>
                    <a:pt x="0" y="63857"/>
                  </a:lnTo>
                  <a:cubicBezTo>
                    <a:pt x="0" y="28590"/>
                    <a:pt x="28590" y="0"/>
                    <a:pt x="638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3338"/>
              <a:ext cx="599087" cy="194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/>
              <a:r>
                <a:rPr lang="en-US" sz="3000" err="1">
                  <a:solidFill>
                    <a:srgbClr val="FFFFFF"/>
                  </a:solidFill>
                  <a:latin typeface="Futura"/>
                </a:rPr>
                <a:t>Дейвид</a:t>
              </a:r>
              <a:r>
                <a:rPr lang="en-US" sz="3000" dirty="0">
                  <a:solidFill>
                    <a:srgbClr val="FFFFFF"/>
                  </a:solidFill>
                  <a:latin typeface="Futura"/>
                </a:rPr>
                <a:t> </a:t>
              </a:r>
              <a:r>
                <a:rPr lang="en-US" sz="3000" err="1">
                  <a:solidFill>
                    <a:srgbClr val="FFFFFF"/>
                  </a:solidFill>
                  <a:latin typeface="Futura"/>
                </a:rPr>
                <a:t>Дончев</a:t>
              </a:r>
              <a:endParaRPr lang="en-US" sz="3000" err="1">
                <a:solidFill>
                  <a:srgbClr val="FFFFFF"/>
                </a:solidFill>
                <a:latin typeface="Futura"/>
                <a:ea typeface="Futura"/>
                <a:cs typeface="Futura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24130" y="5334058"/>
            <a:ext cx="15239739" cy="2508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2"/>
              </a:lnSpc>
              <a:spcBef>
                <a:spcPct val="0"/>
              </a:spcBef>
            </a:pPr>
            <a:r>
              <a:rPr lang="en-US" sz="6000" err="1">
                <a:solidFill>
                  <a:srgbClr val="FFFFFF"/>
                </a:solidFill>
                <a:ea typeface="+mn-lt"/>
                <a:cs typeface="+mn-lt"/>
              </a:rPr>
              <a:t>за</a:t>
            </a:r>
            <a:r>
              <a:rPr lang="en-US" sz="6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6000" err="1">
                <a:solidFill>
                  <a:srgbClr val="FFFFFF"/>
                </a:solidFill>
                <a:ea typeface="+mn-lt"/>
                <a:cs typeface="+mn-lt"/>
              </a:rPr>
              <a:t>управление</a:t>
            </a:r>
            <a:r>
              <a:rPr lang="en-US" sz="6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6000" err="1">
                <a:solidFill>
                  <a:srgbClr val="FFFFFF"/>
                </a:solidFill>
                <a:ea typeface="+mn-lt"/>
                <a:cs typeface="+mn-lt"/>
              </a:rPr>
              <a:t>на</a:t>
            </a:r>
            <a:r>
              <a:rPr lang="en-US" sz="6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6000" err="1">
                <a:solidFill>
                  <a:srgbClr val="FFFFFF"/>
                </a:solidFill>
                <a:ea typeface="+mn-lt"/>
                <a:cs typeface="+mn-lt"/>
              </a:rPr>
              <a:t>виртуални</a:t>
            </a:r>
            <a:r>
              <a:rPr lang="en-US" sz="6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6000" err="1">
                <a:solidFill>
                  <a:srgbClr val="FFFFFF"/>
                </a:solidFill>
                <a:ea typeface="+mn-lt"/>
                <a:cs typeface="+mn-lt"/>
              </a:rPr>
              <a:t>настолни</a:t>
            </a:r>
            <a:r>
              <a:rPr lang="en-US" sz="60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6000" err="1">
                <a:solidFill>
                  <a:srgbClr val="FFFFFF"/>
                </a:solidFill>
                <a:ea typeface="+mn-lt"/>
                <a:cs typeface="+mn-lt"/>
              </a:rPr>
              <a:t>игри</a:t>
            </a:r>
            <a:r>
              <a:rPr lang="en-US" sz="6000" dirty="0">
                <a:solidFill>
                  <a:srgbClr val="FFFFFF"/>
                </a:solidFill>
                <a:ea typeface="+mn-lt"/>
                <a:cs typeface="+mn-lt"/>
              </a:rPr>
              <a:t> и </a:t>
            </a:r>
            <a:r>
              <a:rPr lang="en-US" sz="6000" err="1">
                <a:solidFill>
                  <a:srgbClr val="FFFFFF"/>
                </a:solidFill>
                <a:ea typeface="+mn-lt"/>
                <a:cs typeface="+mn-lt"/>
              </a:rPr>
              <a:t>турнири</a:t>
            </a:r>
            <a:r>
              <a:rPr lang="en-US" sz="6000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6000" dirty="0"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9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69201">
            <a:off x="-2290491" y="929436"/>
            <a:ext cx="13635866" cy="14902586"/>
          </a:xfrm>
          <a:custGeom>
            <a:avLst/>
            <a:gdLst/>
            <a:ahLst/>
            <a:cxnLst/>
            <a:rect l="l" t="t" r="r" b="b"/>
            <a:pathLst>
              <a:path w="13635866" h="14902586">
                <a:moveTo>
                  <a:pt x="0" y="0"/>
                </a:moveTo>
                <a:lnTo>
                  <a:pt x="13635866" y="0"/>
                </a:lnTo>
                <a:lnTo>
                  <a:pt x="13635866" y="14902586"/>
                </a:lnTo>
                <a:lnTo>
                  <a:pt x="0" y="1490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51239"/>
            <a:ext cx="1079781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  <a:spcBef>
                <a:spcPct val="0"/>
              </a:spcBef>
            </a:pPr>
            <a:endParaRPr lang="en-US" sz="7200" dirty="0">
              <a:solidFill>
                <a:srgbClr val="FFFFFF"/>
              </a:solidFill>
              <a:latin typeface="Horizo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277601" y="4652645"/>
            <a:ext cx="5981700" cy="527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16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Horizon"/>
              </a:rPr>
              <a:t>Идея</a:t>
            </a:r>
            <a:r>
              <a:rPr lang="en-US" sz="3200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Horizon"/>
              </a:rPr>
              <a:t>на</a:t>
            </a:r>
            <a:r>
              <a:rPr lang="en-US" sz="3200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Horizon"/>
              </a:rPr>
              <a:t>проекта</a:t>
            </a:r>
            <a:endParaRPr lang="en-US" sz="3200" u="none" strike="noStrike" dirty="0" err="1">
              <a:solidFill>
                <a:srgbClr val="FFFFFF"/>
              </a:solidFill>
              <a:latin typeface="Horizo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821390" y="5587365"/>
            <a:ext cx="5437910" cy="524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16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Horizon"/>
              </a:rPr>
              <a:t>Използвани</a:t>
            </a:r>
            <a:r>
              <a:rPr lang="en-US" sz="3200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Horizon"/>
              </a:rPr>
              <a:t>технологии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30910" y="6522085"/>
            <a:ext cx="4828390" cy="524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16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Horizon"/>
              </a:rPr>
              <a:t>Представяне</a:t>
            </a:r>
            <a:r>
              <a:rPr lang="en-US" sz="3200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Horizon"/>
              </a:rPr>
              <a:t>на</a:t>
            </a:r>
            <a:r>
              <a:rPr lang="en-US" sz="3200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Horizon"/>
              </a:rPr>
              <a:t>проекта</a:t>
            </a:r>
            <a:endParaRPr lang="en-US" dirty="0" err="1"/>
          </a:p>
        </p:txBody>
      </p:sp>
      <p:sp>
        <p:nvSpPr>
          <p:cNvPr id="23" name="Freeform 23"/>
          <p:cNvSpPr/>
          <p:nvPr/>
        </p:nvSpPr>
        <p:spPr>
          <a:xfrm rot="1569201">
            <a:off x="4703625" y="1282032"/>
            <a:ext cx="3773429" cy="3322912"/>
          </a:xfrm>
          <a:custGeom>
            <a:avLst/>
            <a:gdLst/>
            <a:ahLst/>
            <a:cxnLst/>
            <a:rect l="l" t="t" r="r" b="b"/>
            <a:pathLst>
              <a:path w="3773429" h="3322912">
                <a:moveTo>
                  <a:pt x="0" y="0"/>
                </a:moveTo>
                <a:lnTo>
                  <a:pt x="3773428" y="0"/>
                </a:lnTo>
                <a:lnTo>
                  <a:pt x="3773428" y="3322911"/>
                </a:lnTo>
                <a:lnTo>
                  <a:pt x="0" y="3322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242" r="-145123" b="-348479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-2545747"/>
            <a:ext cx="16230600" cy="15378494"/>
          </a:xfrm>
          <a:custGeom>
            <a:avLst/>
            <a:gdLst/>
            <a:ahLst/>
            <a:cxnLst/>
            <a:rect l="l" t="t" r="r" b="b"/>
            <a:pathLst>
              <a:path w="16230600" h="15378494">
                <a:moveTo>
                  <a:pt x="0" y="0"/>
                </a:moveTo>
                <a:lnTo>
                  <a:pt x="16230600" y="0"/>
                </a:lnTo>
                <a:lnTo>
                  <a:pt x="16230600" y="15378494"/>
                </a:lnTo>
                <a:lnTo>
                  <a:pt x="0" y="15378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62929" y="4294286"/>
            <a:ext cx="14962142" cy="254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2"/>
              </a:lnSpc>
              <a:spcBef>
                <a:spcPct val="0"/>
              </a:spcBef>
            </a:pPr>
            <a:r>
              <a:rPr lang="en-US" sz="9000" err="1">
                <a:solidFill>
                  <a:srgbClr val="FFFFFF"/>
                </a:solidFill>
                <a:latin typeface="Horizon"/>
              </a:rPr>
              <a:t>Идея</a:t>
            </a:r>
            <a:r>
              <a:rPr lang="en-US" sz="9000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9000" err="1">
                <a:solidFill>
                  <a:srgbClr val="FFFFFF"/>
                </a:solidFill>
                <a:latin typeface="Horizon"/>
              </a:rPr>
              <a:t>на</a:t>
            </a:r>
            <a:r>
              <a:rPr lang="en-US" sz="9000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9000" err="1">
                <a:solidFill>
                  <a:srgbClr val="FFFFFF"/>
                </a:solidFill>
                <a:latin typeface="Horizon"/>
              </a:rPr>
              <a:t>проекта</a:t>
            </a:r>
            <a:endParaRPr lang="en-US" sz="9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ts val="10072"/>
              </a:lnSpc>
              <a:spcBef>
                <a:spcPct val="0"/>
              </a:spcBef>
            </a:pPr>
            <a:endParaRPr lang="en-US" sz="7150" dirty="0">
              <a:solidFill>
                <a:srgbClr val="FFFFFF"/>
              </a:solidFill>
              <a:latin typeface="Horiz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82093" y="4488"/>
            <a:ext cx="14504700" cy="15372604"/>
          </a:xfrm>
          <a:custGeom>
            <a:avLst/>
            <a:gdLst/>
            <a:ahLst/>
            <a:cxnLst/>
            <a:rect l="l" t="t" r="r" b="b"/>
            <a:pathLst>
              <a:path w="14504700" h="15372604">
                <a:moveTo>
                  <a:pt x="0" y="0"/>
                </a:moveTo>
                <a:lnTo>
                  <a:pt x="14504700" y="0"/>
                </a:lnTo>
                <a:lnTo>
                  <a:pt x="14504700" y="15372604"/>
                </a:lnTo>
                <a:lnTo>
                  <a:pt x="0" y="15372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860240" y="1946502"/>
            <a:ext cx="14962142" cy="124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2"/>
              </a:lnSpc>
              <a:spcBef>
                <a:spcPct val="0"/>
              </a:spcBef>
            </a:pPr>
            <a:r>
              <a:rPr lang="en-US" sz="7150" err="1">
                <a:solidFill>
                  <a:srgbClr val="FFFFFF"/>
                </a:solidFill>
                <a:latin typeface="Horizon"/>
              </a:rPr>
              <a:t>Използвани</a:t>
            </a:r>
            <a:r>
              <a:rPr lang="en-US" sz="7150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7150" err="1">
                <a:solidFill>
                  <a:srgbClr val="FFFFFF"/>
                </a:solidFill>
                <a:latin typeface="Horizon"/>
              </a:rPr>
              <a:t>технологии</a:t>
            </a:r>
            <a:endParaRPr lang="en-US" sz="7150">
              <a:solidFill>
                <a:srgbClr val="FFFFFF"/>
              </a:solidFill>
              <a:latin typeface="Horizon"/>
            </a:endParaRPr>
          </a:p>
        </p:txBody>
      </p:sp>
    </p:spTree>
    <p:extLst>
      <p:ext uri="{BB962C8B-B14F-4D97-AF65-F5344CB8AC3E}">
        <p14:creationId xmlns:p14="http://schemas.microsoft.com/office/powerpoint/2010/main" val="40971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9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81565" y="503910"/>
            <a:ext cx="15183069" cy="969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FFFFFF"/>
                </a:solidFill>
                <a:latin typeface="Horizon"/>
              </a:rPr>
              <a:t>Технологии</a:t>
            </a:r>
            <a:endParaRPr lang="en-US" sz="7200" u="none" strike="noStrike" dirty="0" err="1">
              <a:solidFill>
                <a:srgbClr val="FFFFFF"/>
              </a:solidFill>
              <a:latin typeface="Horizon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67B2CD0-62FA-CF5C-AC36-FBB84C5EF252}"/>
              </a:ext>
            </a:extLst>
          </p:cNvPr>
          <p:cNvGrpSpPr/>
          <p:nvPr/>
        </p:nvGrpSpPr>
        <p:grpSpPr>
          <a:xfrm>
            <a:off x="617106" y="1245070"/>
            <a:ext cx="5940680" cy="3251941"/>
            <a:chOff x="1312173" y="2511638"/>
            <a:chExt cx="5940680" cy="3251941"/>
          </a:xfrm>
        </p:grpSpPr>
        <p:sp>
          <p:nvSpPr>
            <p:cNvPr id="7" name="TextBox 7"/>
            <p:cNvSpPr txBox="1"/>
            <p:nvPr/>
          </p:nvSpPr>
          <p:spPr>
            <a:xfrm>
              <a:off x="3588732" y="4129434"/>
              <a:ext cx="3664121" cy="52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Horizon"/>
                </a:rPr>
                <a:t>java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860313C-14ED-535B-10AB-58C843398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15" r="20882"/>
            <a:stretch/>
          </p:blipFill>
          <p:spPr>
            <a:xfrm>
              <a:off x="1312173" y="2511638"/>
              <a:ext cx="1931759" cy="3251941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2893666" y="5678373"/>
            <a:ext cx="4243957" cy="527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6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Horizon"/>
              </a:rPr>
              <a:t>Spring Boot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89167" y="2955542"/>
            <a:ext cx="3664121" cy="52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Horizon"/>
              </a:rPr>
              <a:t>Hibernate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BD9F71-3F2C-89A2-F52C-73308F7B57C0}"/>
              </a:ext>
            </a:extLst>
          </p:cNvPr>
          <p:cNvGrpSpPr/>
          <p:nvPr/>
        </p:nvGrpSpPr>
        <p:grpSpPr>
          <a:xfrm>
            <a:off x="8600819" y="4847757"/>
            <a:ext cx="6652469" cy="2185616"/>
            <a:chOff x="9620252" y="6824838"/>
            <a:chExt cx="6652469" cy="2185616"/>
          </a:xfrm>
        </p:grpSpPr>
        <p:sp>
          <p:nvSpPr>
            <p:cNvPr id="16" name="TextBox 16"/>
            <p:cNvSpPr txBox="1"/>
            <p:nvPr/>
          </p:nvSpPr>
          <p:spPr>
            <a:xfrm>
              <a:off x="12608600" y="7655454"/>
              <a:ext cx="3664121" cy="52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 u="none" strike="noStrike" dirty="0" err="1">
                  <a:solidFill>
                    <a:srgbClr val="FFFFFF"/>
                  </a:solidFill>
                  <a:latin typeface="Horizon"/>
                </a:rPr>
                <a:t>intellij</a:t>
              </a:r>
              <a:endParaRPr lang="en-US" sz="3200" u="none" strike="noStrike" dirty="0">
                <a:solidFill>
                  <a:srgbClr val="FFFFFF"/>
                </a:solidFill>
                <a:latin typeface="Horizon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61C99B5-EC85-0772-FD98-9B3F9BE38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0252" y="6824838"/>
              <a:ext cx="2185616" cy="2185616"/>
            </a:xfrm>
            <a:prstGeom prst="rect">
              <a:avLst/>
            </a:prstGeom>
          </p:spPr>
        </p:pic>
      </p:grpSp>
      <p:pic>
        <p:nvPicPr>
          <p:cNvPr id="2" name="Picture 1" descr="spring-boot-logo_full.png - dominickm.com">
            <a:extLst>
              <a:ext uri="{FF2B5EF4-FFF2-40B4-BE49-F238E27FC236}">
                <a16:creationId xmlns:a16="http://schemas.microsoft.com/office/drawing/2014/main" id="{B2470D6A-9DD2-26F3-14C1-7A3A14175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28" y="4837670"/>
            <a:ext cx="2264376" cy="2187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F3366A-3BFE-BFC4-1BA6-5AAA04B94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500" y="1950694"/>
            <a:ext cx="2403905" cy="2524125"/>
          </a:xfrm>
          <a:prstGeom prst="rect">
            <a:avLst/>
          </a:prstGeom>
        </p:spPr>
      </p:pic>
      <p:pic>
        <p:nvPicPr>
          <p:cNvPr id="8" name="Picture 7" descr="A blue letter in a circle&#10;&#10;AI-generated content may be incorrect.">
            <a:extLst>
              <a:ext uri="{FF2B5EF4-FFF2-40B4-BE49-F238E27FC236}">
                <a16:creationId xmlns:a16="http://schemas.microsoft.com/office/drawing/2014/main" id="{3965CB9E-6C89-DFEA-62D3-7E5AC79EB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481" y="7862630"/>
            <a:ext cx="1666875" cy="1666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4AFFFC-290C-EE9F-F0D2-D86E05BE1678}"/>
              </a:ext>
            </a:extLst>
          </p:cNvPr>
          <p:cNvSpPr txBox="1"/>
          <p:nvPr/>
        </p:nvSpPr>
        <p:spPr>
          <a:xfrm>
            <a:off x="2893665" y="8427751"/>
            <a:ext cx="5448740" cy="527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6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Horizon"/>
              </a:rPr>
              <a:t>H2 Database</a:t>
            </a:r>
            <a:endParaRPr lang="en-US" dirty="0" err="1"/>
          </a:p>
        </p:txBody>
      </p:sp>
      <p:pic>
        <p:nvPicPr>
          <p:cNvPr id="14" name="Picture 13" descr="Thymeleaf Logo PNG Vectors Free Download">
            <a:extLst>
              <a:ext uri="{FF2B5EF4-FFF2-40B4-BE49-F238E27FC236}">
                <a16:creationId xmlns:a16="http://schemas.microsoft.com/office/drawing/2014/main" id="{C26565E0-DBC2-9CF4-26D6-6DF5B29567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157" y="7602495"/>
            <a:ext cx="2279821" cy="2187146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DE490384-0BA6-977A-251D-8028C187F335}"/>
              </a:ext>
            </a:extLst>
          </p:cNvPr>
          <p:cNvSpPr txBox="1"/>
          <p:nvPr/>
        </p:nvSpPr>
        <p:spPr>
          <a:xfrm>
            <a:off x="11587108" y="8425692"/>
            <a:ext cx="4405526" cy="527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Horizon"/>
              </a:rPr>
              <a:t>Thymeleaf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929" y="-2879096"/>
            <a:ext cx="14962142" cy="16045193"/>
          </a:xfrm>
          <a:custGeom>
            <a:avLst/>
            <a:gdLst/>
            <a:ahLst/>
            <a:cxnLst/>
            <a:rect l="l" t="t" r="r" b="b"/>
            <a:pathLst>
              <a:path w="14962142" h="16045193">
                <a:moveTo>
                  <a:pt x="0" y="0"/>
                </a:moveTo>
                <a:lnTo>
                  <a:pt x="14962142" y="0"/>
                </a:lnTo>
                <a:lnTo>
                  <a:pt x="14962142" y="16045192"/>
                </a:lnTo>
                <a:lnTo>
                  <a:pt x="0" y="1604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0" y="3759591"/>
            <a:ext cx="18288000" cy="378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00"/>
              </a:lnSpc>
              <a:spcBef>
                <a:spcPct val="0"/>
              </a:spcBef>
            </a:pPr>
            <a:r>
              <a:rPr lang="en-US" sz="14400" dirty="0" err="1">
                <a:solidFill>
                  <a:srgbClr val="FFFFFF"/>
                </a:solidFill>
                <a:latin typeface="Horizon"/>
              </a:rPr>
              <a:t>Демо</a:t>
            </a:r>
          </a:p>
          <a:p>
            <a:pPr algn="ctr">
              <a:lnSpc>
                <a:spcPts val="14400"/>
              </a:lnSpc>
              <a:spcBef>
                <a:spcPct val="0"/>
              </a:spcBef>
            </a:pPr>
            <a:endParaRPr lang="en-US" sz="14400" dirty="0">
              <a:solidFill>
                <a:srgbClr val="FFFFFF"/>
              </a:solidFill>
              <a:latin typeface="Horiz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62929" y="5329164"/>
            <a:ext cx="14962142" cy="124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2"/>
              </a:lnSpc>
              <a:spcBef>
                <a:spcPct val="0"/>
              </a:spcBef>
            </a:pPr>
            <a:r>
              <a:rPr lang="en-US" sz="7150" dirty="0" err="1">
                <a:solidFill>
                  <a:srgbClr val="FFFFFF"/>
                </a:solidFill>
                <a:latin typeface="Horizon"/>
              </a:rPr>
              <a:t>Представяне</a:t>
            </a:r>
            <a:r>
              <a:rPr lang="en-US" sz="7150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7150" dirty="0" err="1">
                <a:solidFill>
                  <a:srgbClr val="FFFFFF"/>
                </a:solidFill>
                <a:latin typeface="Horizon"/>
              </a:rPr>
              <a:t>на</a:t>
            </a:r>
            <a:r>
              <a:rPr lang="en-US" sz="7150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7150" dirty="0" err="1">
                <a:solidFill>
                  <a:srgbClr val="FFFFFF"/>
                </a:solidFill>
                <a:latin typeface="Horizon"/>
              </a:rPr>
              <a:t>проекта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209</Words>
  <Application>Microsoft Office PowerPoint</Application>
  <PresentationFormat>Custom</PresentationFormat>
  <Paragraphs>42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3D Illustration September Daily Calendar</dc:title>
  <cp:lastModifiedBy>Valery Ivanov</cp:lastModifiedBy>
  <cp:revision>117</cp:revision>
  <dcterms:created xsi:type="dcterms:W3CDTF">2006-08-16T00:00:00Z</dcterms:created>
  <dcterms:modified xsi:type="dcterms:W3CDTF">2025-04-02T15:52:08Z</dcterms:modified>
  <dc:identifier>DAF5sF-RxoE</dc:identifier>
</cp:coreProperties>
</file>